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sldIdLst>
    <p:sldId id="256" r:id="rId2"/>
    <p:sldId id="257" r:id="rId3"/>
    <p:sldId id="269" r:id="rId4"/>
    <p:sldId id="259" r:id="rId5"/>
    <p:sldId id="258" r:id="rId6"/>
    <p:sldId id="266" r:id="rId7"/>
    <p:sldId id="268" r:id="rId8"/>
    <p:sldId id="264" r:id="rId9"/>
    <p:sldId id="265" r:id="rId10"/>
    <p:sldId id="267" r:id="rId11"/>
    <p:sldId id="261" r:id="rId12"/>
    <p:sldId id="262" r:id="rId13"/>
    <p:sldId id="263" r:id="rId14"/>
    <p:sldId id="271" r:id="rId15"/>
    <p:sldId id="260" r:id="rId16"/>
    <p:sldId id="270"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5" d="100"/>
          <a:sy n="75" d="100"/>
        </p:scale>
        <p:origin x="-1520"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AU"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AU" smtClean="0"/>
              <a:t>Click to edit Master 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pPr/>
              <a:t>23/08/16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F7371C1A-CAFA-43FD-A579-55B116A1448A}" type="datetime1">
              <a:rPr lang="en-US" smtClean="0"/>
              <a:pPr/>
              <a:t>23/08/16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AU"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FDA1BC03-21BF-4F6B-A3BE-29C937D452B1}" type="datetime1">
              <a:rPr lang="en-US" smtClean="0"/>
              <a:pPr/>
              <a:t>23/08/16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10"/>
          </p:nvPr>
        </p:nvSpPr>
        <p:spPr/>
        <p:txBody>
          <a:bodyPr/>
          <a:lstStyle/>
          <a:p>
            <a:fld id="{F3008867-0964-49C4-9DE5-8FBB189497BC}" type="datetime1">
              <a:rPr lang="en-US" smtClean="0"/>
              <a:pPr/>
              <a:t>23/08/16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AU"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AU" smtClean="0"/>
              <a:t>Click to 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23/08/16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Date Placeholder 4"/>
          <p:cNvSpPr>
            <a:spLocks noGrp="1"/>
          </p:cNvSpPr>
          <p:nvPr>
            <p:ph type="dt" sz="half" idx="10"/>
          </p:nvPr>
        </p:nvSpPr>
        <p:spPr/>
        <p:txBody>
          <a:bodyPr/>
          <a:lstStyle/>
          <a:p>
            <a:fld id="{4151D5B8-D9C5-419F-913D-2186935717ED}" type="datetime1">
              <a:rPr lang="en-US" smtClean="0"/>
              <a:pPr/>
              <a:t>23/08/16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B1FEA-406A-7749-A5C3-DDCB5F67A4CE}" type="slidenum">
              <a:rPr lang="en-US" smtClean="0"/>
              <a:pPr/>
              <a:t>‹#›</a:t>
            </a:fld>
            <a:endParaRPr lang="en-US"/>
          </a:p>
        </p:txBody>
      </p:sp>
      <p:sp>
        <p:nvSpPr>
          <p:cNvPr id="8" name="Title 7"/>
          <p:cNvSpPr>
            <a:spLocks noGrp="1"/>
          </p:cNvSpPr>
          <p:nvPr>
            <p:ph type="title"/>
          </p:nvPr>
        </p:nvSpPr>
        <p:spPr/>
        <p:txBody>
          <a:bodyPr/>
          <a:lstStyle/>
          <a:p>
            <a:r>
              <a:rPr lang="en-AU"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AU"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AU"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7" name="Date Placeholder 6"/>
          <p:cNvSpPr>
            <a:spLocks noGrp="1"/>
          </p:cNvSpPr>
          <p:nvPr>
            <p:ph type="dt" sz="half" idx="10"/>
          </p:nvPr>
        </p:nvSpPr>
        <p:spPr/>
        <p:txBody>
          <a:bodyPr/>
          <a:lstStyle/>
          <a:p>
            <a:fld id="{586F952F-F888-4FB8-9CB7-51D5F02FA3C8}" type="datetime1">
              <a:rPr lang="en-US" smtClean="0"/>
              <a:pPr/>
              <a:t>23/08/16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2188DB32-6162-43C0-9325-230E0A9B0177}" type="datetime1">
              <a:rPr lang="en-US" smtClean="0"/>
              <a:pPr/>
              <a:t>23/08/16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19B57-0E9E-4DE4-A7F5-9A169EF1CEE0}" type="datetime1">
              <a:rPr lang="en-US" smtClean="0"/>
              <a:pPr/>
              <a:t>23/08/16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AU"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AU" smtClean="0"/>
              <a:t>Click to edit Master text styles</a:t>
            </a:r>
          </a:p>
        </p:txBody>
      </p:sp>
      <p:sp>
        <p:nvSpPr>
          <p:cNvPr id="5" name="Date Placeholder 4"/>
          <p:cNvSpPr>
            <a:spLocks noGrp="1"/>
          </p:cNvSpPr>
          <p:nvPr>
            <p:ph type="dt" sz="half" idx="10"/>
          </p:nvPr>
        </p:nvSpPr>
        <p:spPr/>
        <p:txBody>
          <a:bodyPr/>
          <a:lstStyle/>
          <a:p>
            <a:fld id="{74F8F86C-0F1B-4333-B99B-B3B2B1F87225}" type="datetime1">
              <a:rPr lang="en-US" smtClean="0"/>
              <a:pPr/>
              <a:t>23/08/16</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AU"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AU"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40D7FCD9-7699-43D6-8D62-436E2DD234FF}" type="datetime1">
              <a:rPr lang="en-US" smtClean="0"/>
              <a:pPr/>
              <a:t>23/08/16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AU"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610FC3EB-42FB-4C38-8CAE-7A1293B83421}" type="datetime1">
              <a:rPr lang="en-US" smtClean="0"/>
              <a:pPr/>
              <a:t>23/08/16</a:t>
            </a:fld>
            <a:endParaRPr lang="en-US"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AC5B1FEA-406A-7749-A5C3-DDCB5F67A4C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sldNum="0" hdr="0" ftr="0" dt="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s://www.theguardian.com/books/2012/sep/07/weight-human-heart-ryan-oneill-review" TargetMode="External"/><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CMN260 </a:t>
            </a:r>
            <a:br>
              <a:rPr lang="en-US" dirty="0" smtClean="0"/>
            </a:br>
            <a:r>
              <a:rPr lang="en-US" dirty="0" smtClean="0"/>
              <a:t>Novel Ideas</a:t>
            </a:r>
            <a:endParaRPr lang="en-US" dirty="0"/>
          </a:p>
        </p:txBody>
      </p:sp>
      <p:sp>
        <p:nvSpPr>
          <p:cNvPr id="3" name="Subtitle 2"/>
          <p:cNvSpPr>
            <a:spLocks noGrp="1"/>
          </p:cNvSpPr>
          <p:nvPr>
            <p:ph type="subTitle" idx="1"/>
          </p:nvPr>
        </p:nvSpPr>
        <p:spPr/>
        <p:txBody>
          <a:bodyPr/>
          <a:lstStyle/>
          <a:p>
            <a:r>
              <a:rPr lang="en-US" dirty="0" smtClean="0"/>
              <a:t>Tutorial Week 5: </a:t>
            </a:r>
            <a:r>
              <a:rPr lang="en-US" dirty="0" err="1" smtClean="0"/>
              <a:t>Metafiction</a:t>
            </a:r>
            <a:endParaRPr lang="en-US" dirty="0"/>
          </a:p>
        </p:txBody>
      </p:sp>
    </p:spTree>
    <p:extLst>
      <p:ext uri="{BB962C8B-B14F-4D97-AF65-F5344CB8AC3E}">
        <p14:creationId xmlns:p14="http://schemas.microsoft.com/office/powerpoint/2010/main" val="10151550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idx="4294967295"/>
          </p:nvPr>
        </p:nvSpPr>
        <p:spPr>
          <a:xfrm rot="5400000">
            <a:off x="6671733" y="1524000"/>
            <a:ext cx="3539067" cy="931333"/>
          </a:xfrm>
        </p:spPr>
        <p:txBody>
          <a:bodyPr/>
          <a:lstStyle/>
          <a:p>
            <a:r>
              <a:rPr lang="en-US" dirty="0" smtClean="0"/>
              <a:t>Critical response</a:t>
            </a:r>
            <a:endParaRPr lang="en-US" dirty="0"/>
          </a:p>
        </p:txBody>
      </p:sp>
      <p:sp>
        <p:nvSpPr>
          <p:cNvPr id="3" name="Vertical Text Placeholder 2"/>
          <p:cNvSpPr>
            <a:spLocks noGrp="1"/>
          </p:cNvSpPr>
          <p:nvPr>
            <p:ph type="body" orient="vert" idx="4294967295"/>
          </p:nvPr>
        </p:nvSpPr>
        <p:spPr>
          <a:xfrm>
            <a:off x="355599" y="220133"/>
            <a:ext cx="7382933" cy="1388533"/>
          </a:xfrm>
        </p:spPr>
        <p:txBody>
          <a:bodyPr>
            <a:normAutofit/>
          </a:bodyPr>
          <a:lstStyle/>
          <a:p>
            <a:pPr lvl="0"/>
            <a:r>
              <a:rPr lang="en-AU" sz="2000" dirty="0"/>
              <a:t>Describe how </a:t>
            </a:r>
            <a:r>
              <a:rPr lang="en-AU" sz="2000" dirty="0" err="1"/>
              <a:t>metafiction</a:t>
            </a:r>
            <a:r>
              <a:rPr lang="en-AU" sz="2000" dirty="0"/>
              <a:t> is used in any </a:t>
            </a:r>
            <a:r>
              <a:rPr lang="en-AU" sz="2000" u="sng" dirty="0"/>
              <a:t>one</a:t>
            </a:r>
            <a:r>
              <a:rPr lang="en-AU" sz="2000" dirty="0"/>
              <a:t> of the readings from </a:t>
            </a:r>
            <a:r>
              <a:rPr lang="en-AU" sz="2000" dirty="0" smtClean="0"/>
              <a:t>Week </a:t>
            </a:r>
            <a:r>
              <a:rPr lang="en-AU" sz="2000" dirty="0"/>
              <a:t>5. What effect does the use of </a:t>
            </a:r>
            <a:r>
              <a:rPr lang="en-AU" sz="2000" dirty="0" err="1"/>
              <a:t>metafiction</a:t>
            </a:r>
            <a:r>
              <a:rPr lang="en-AU" sz="2000" dirty="0"/>
              <a:t> have on the narrative, and why might the author have chosen to use </a:t>
            </a:r>
            <a:r>
              <a:rPr lang="en-AU" sz="2000" dirty="0" err="1"/>
              <a:t>metafiction</a:t>
            </a:r>
            <a:r>
              <a:rPr lang="en-AU" sz="2000" dirty="0"/>
              <a:t> in this way?</a:t>
            </a:r>
          </a:p>
          <a:p>
            <a:endParaRPr lang="en-US" dirty="0"/>
          </a:p>
        </p:txBody>
      </p:sp>
      <p:sp>
        <p:nvSpPr>
          <p:cNvPr id="5" name="TextBox 4"/>
          <p:cNvSpPr txBox="1"/>
          <p:nvPr/>
        </p:nvSpPr>
        <p:spPr>
          <a:xfrm>
            <a:off x="571009" y="1758652"/>
            <a:ext cx="8212943" cy="4278095"/>
          </a:xfrm>
          <a:prstGeom prst="rect">
            <a:avLst/>
          </a:prstGeom>
          <a:noFill/>
        </p:spPr>
        <p:txBody>
          <a:bodyPr wrap="none" rtlCol="0">
            <a:spAutoFit/>
          </a:bodyPr>
          <a:lstStyle/>
          <a:p>
            <a:r>
              <a:rPr lang="en-US" sz="2000" dirty="0" smtClean="0"/>
              <a:t>Suggested questions/quotes for structuring your response:</a:t>
            </a:r>
          </a:p>
          <a:p>
            <a:endParaRPr lang="en-US" dirty="0"/>
          </a:p>
          <a:p>
            <a:r>
              <a:rPr lang="en-US" dirty="0" smtClean="0"/>
              <a:t>1.) How does the use of typography ‘lay bare’ its own processes of construction</a:t>
            </a:r>
          </a:p>
          <a:p>
            <a:r>
              <a:rPr lang="en-US" dirty="0" smtClean="0"/>
              <a:t>in O’Neill’s ‘</a:t>
            </a:r>
            <a:r>
              <a:rPr lang="en-US" dirty="0" err="1" smtClean="0"/>
              <a:t>Tyypography</a:t>
            </a:r>
            <a:r>
              <a:rPr lang="en-US" dirty="0" smtClean="0"/>
              <a:t>’? How do O’Neill’s other two short stories ‘interact’ with</a:t>
            </a:r>
          </a:p>
          <a:p>
            <a:r>
              <a:rPr lang="en-US" dirty="0" smtClean="0"/>
              <a:t>with ‘</a:t>
            </a:r>
            <a:r>
              <a:rPr lang="en-US" dirty="0" err="1" smtClean="0"/>
              <a:t>Tyypography</a:t>
            </a:r>
            <a:r>
              <a:rPr lang="en-US" dirty="0" smtClean="0"/>
              <a:t>’ (</a:t>
            </a:r>
            <a:r>
              <a:rPr lang="en-US" dirty="0" err="1" smtClean="0"/>
              <a:t>intertextuality</a:t>
            </a:r>
            <a:r>
              <a:rPr lang="en-US" dirty="0" smtClean="0"/>
              <a:t>, self-reflexivity) to  ‘remind us that reality is </a:t>
            </a:r>
          </a:p>
          <a:p>
            <a:r>
              <a:rPr lang="en-US" dirty="0" smtClean="0"/>
              <a:t>similarly constructed or mediated.’ How does this ‘</a:t>
            </a:r>
            <a:r>
              <a:rPr lang="en-US" dirty="0" err="1" smtClean="0"/>
              <a:t>destabilise</a:t>
            </a:r>
            <a:r>
              <a:rPr lang="en-US" dirty="0" smtClean="0"/>
              <a:t>’ the narrative?</a:t>
            </a:r>
          </a:p>
          <a:p>
            <a:endParaRPr lang="en-US" dirty="0"/>
          </a:p>
          <a:p>
            <a:r>
              <a:rPr lang="en-US" dirty="0" smtClean="0"/>
              <a:t>2.) Footnotes are often used in postmodern or </a:t>
            </a:r>
            <a:r>
              <a:rPr lang="en-US" dirty="0" err="1" smtClean="0"/>
              <a:t>metafictional</a:t>
            </a:r>
            <a:r>
              <a:rPr lang="en-US" dirty="0" smtClean="0"/>
              <a:t> works. What effect</a:t>
            </a:r>
          </a:p>
          <a:p>
            <a:r>
              <a:rPr lang="en-US" dirty="0" smtClean="0"/>
              <a:t>does William’s use of footnotes in </a:t>
            </a:r>
            <a:r>
              <a:rPr lang="en-US" dirty="0" err="1" smtClean="0"/>
              <a:t>Cockaraco</a:t>
            </a:r>
            <a:r>
              <a:rPr lang="en-US" dirty="0" smtClean="0"/>
              <a:t> have? How do they function as a</a:t>
            </a:r>
          </a:p>
          <a:p>
            <a:r>
              <a:rPr lang="en-US" dirty="0" err="1" smtClean="0"/>
              <a:t>metafictional</a:t>
            </a:r>
            <a:r>
              <a:rPr lang="en-US" dirty="0" smtClean="0"/>
              <a:t> device?</a:t>
            </a:r>
          </a:p>
          <a:p>
            <a:endParaRPr lang="en-US" dirty="0"/>
          </a:p>
          <a:p>
            <a:r>
              <a:rPr lang="en-US" dirty="0" smtClean="0"/>
              <a:t>3.) What </a:t>
            </a:r>
            <a:r>
              <a:rPr lang="en-US" dirty="0" err="1" smtClean="0"/>
              <a:t>metafictional</a:t>
            </a:r>
            <a:r>
              <a:rPr lang="en-US" dirty="0" smtClean="0"/>
              <a:t> devices does Calvino use to consciously engage the reader</a:t>
            </a:r>
          </a:p>
          <a:p>
            <a:r>
              <a:rPr lang="en-US" dirty="0" smtClean="0"/>
              <a:t>in the process of reading </a:t>
            </a:r>
            <a:r>
              <a:rPr lang="en-US" i="1" dirty="0" smtClean="0"/>
              <a:t>and</a:t>
            </a:r>
            <a:r>
              <a:rPr lang="en-US" dirty="0" smtClean="0"/>
              <a:t> writing? How does Calvino’s involvement of the ‘you’ </a:t>
            </a:r>
          </a:p>
          <a:p>
            <a:r>
              <a:rPr lang="en-US" dirty="0" smtClean="0"/>
              <a:t>(the reader) as a protagonist ‘peel back the layers’ of the novel’s construction from</a:t>
            </a:r>
            <a:r>
              <a:rPr lang="en-US" dirty="0"/>
              <a:t> </a:t>
            </a:r>
          </a:p>
          <a:p>
            <a:r>
              <a:rPr lang="en-US" dirty="0" smtClean="0"/>
              <a:t>both the writer’s and reader’s POV?</a:t>
            </a:r>
          </a:p>
        </p:txBody>
      </p:sp>
      <p:sp>
        <p:nvSpPr>
          <p:cNvPr id="6" name="Rectangle 5"/>
          <p:cNvSpPr/>
          <p:nvPr/>
        </p:nvSpPr>
        <p:spPr>
          <a:xfrm>
            <a:off x="689543" y="6474023"/>
            <a:ext cx="8335924" cy="307777"/>
          </a:xfrm>
          <a:prstGeom prst="rect">
            <a:avLst/>
          </a:prstGeom>
        </p:spPr>
        <p:txBody>
          <a:bodyPr wrap="square">
            <a:spAutoFit/>
          </a:bodyPr>
          <a:lstStyle/>
          <a:p>
            <a:r>
              <a:rPr lang="en-AU" sz="1400" dirty="0" err="1"/>
              <a:t>Nicol</a:t>
            </a:r>
            <a:r>
              <a:rPr lang="en-AU" sz="1400" dirty="0"/>
              <a:t>, B 2009 </a:t>
            </a:r>
            <a:r>
              <a:rPr lang="en-AU" sz="1400" i="1" dirty="0"/>
              <a:t>The Cambridge Introduction to Postmodern Fiction</a:t>
            </a:r>
            <a:r>
              <a:rPr lang="en-AU" sz="1400" dirty="0"/>
              <a:t>, Cambridge </a:t>
            </a:r>
            <a:r>
              <a:rPr lang="en-AU" sz="1400" dirty="0" smtClean="0"/>
              <a:t>University </a:t>
            </a:r>
            <a:r>
              <a:rPr lang="en-AU" sz="1400" dirty="0"/>
              <a:t>Press, New York.</a:t>
            </a:r>
          </a:p>
        </p:txBody>
      </p:sp>
    </p:spTree>
    <p:extLst>
      <p:ext uri="{BB962C8B-B14F-4D97-AF65-F5344CB8AC3E}">
        <p14:creationId xmlns:p14="http://schemas.microsoft.com/office/powerpoint/2010/main" val="39354236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827" y="213360"/>
            <a:ext cx="7520940" cy="548640"/>
          </a:xfrm>
        </p:spPr>
        <p:txBody>
          <a:bodyPr/>
          <a:lstStyle/>
          <a:p>
            <a:r>
              <a:rPr lang="en-US" dirty="0" smtClean="0"/>
              <a:t>A Good Critical Response...</a:t>
            </a:r>
            <a:endParaRPr lang="en-US" dirty="0"/>
          </a:p>
        </p:txBody>
      </p:sp>
      <p:sp>
        <p:nvSpPr>
          <p:cNvPr id="4" name="TextBox 3"/>
          <p:cNvSpPr txBox="1"/>
          <p:nvPr/>
        </p:nvSpPr>
        <p:spPr>
          <a:xfrm>
            <a:off x="338110" y="1095746"/>
            <a:ext cx="8551890" cy="5544596"/>
          </a:xfrm>
          <a:prstGeom prst="rect">
            <a:avLst/>
          </a:prstGeom>
          <a:noFill/>
        </p:spPr>
        <p:txBody>
          <a:bodyPr wrap="square" rtlCol="0">
            <a:spAutoFit/>
          </a:bodyPr>
          <a:lstStyle/>
          <a:p>
            <a:pPr marL="285750" indent="-285750">
              <a:lnSpc>
                <a:spcPct val="110000"/>
              </a:lnSpc>
              <a:buFont typeface="Arial"/>
              <a:buChar char="•"/>
            </a:pPr>
            <a:r>
              <a:rPr lang="en-US" b="1" u="sng" dirty="0" smtClean="0"/>
              <a:t>Uses and ‘unpacks’ textual evidence</a:t>
            </a:r>
            <a:r>
              <a:rPr lang="en-US" dirty="0" smtClean="0"/>
              <a:t>. This means citing directly from the primary</a:t>
            </a:r>
          </a:p>
          <a:p>
            <a:pPr>
              <a:lnSpc>
                <a:spcPct val="110000"/>
              </a:lnSpc>
            </a:pPr>
            <a:r>
              <a:rPr lang="en-US" dirty="0"/>
              <a:t>	</a:t>
            </a:r>
            <a:r>
              <a:rPr lang="en-US" dirty="0" smtClean="0"/>
              <a:t>text to demonstrate or ‘prove’ your claims about the text, then explaining how that </a:t>
            </a:r>
          </a:p>
          <a:p>
            <a:pPr>
              <a:lnSpc>
                <a:spcPct val="110000"/>
              </a:lnSpc>
            </a:pPr>
            <a:r>
              <a:rPr lang="en-US" dirty="0" smtClean="0"/>
              <a:t>	quote or chunk of text does what you say it does. The link between your claim and</a:t>
            </a:r>
          </a:p>
          <a:p>
            <a:pPr>
              <a:lnSpc>
                <a:spcPct val="110000"/>
              </a:lnSpc>
            </a:pPr>
            <a:r>
              <a:rPr lang="en-US" dirty="0" smtClean="0"/>
              <a:t>	your evidence of that claim should be explicit. A ‘For example,’ is sometimes all </a:t>
            </a:r>
          </a:p>
          <a:p>
            <a:pPr>
              <a:lnSpc>
                <a:spcPct val="110000"/>
              </a:lnSpc>
            </a:pPr>
            <a:r>
              <a:rPr lang="en-US" dirty="0" smtClean="0"/>
              <a:t>	that’s needed, other times you may need to pull apart the quote in more detail.</a:t>
            </a:r>
          </a:p>
          <a:p>
            <a:endParaRPr lang="en-US" dirty="0"/>
          </a:p>
          <a:p>
            <a:pPr marL="285750" indent="-285750">
              <a:lnSpc>
                <a:spcPct val="110000"/>
              </a:lnSpc>
              <a:buFont typeface="Arial"/>
              <a:buChar char="•"/>
            </a:pPr>
            <a:r>
              <a:rPr lang="en-US" u="sng" dirty="0" smtClean="0"/>
              <a:t>Is clearly expressed and uses plain, unadorned language</a:t>
            </a:r>
            <a:r>
              <a:rPr lang="en-US" dirty="0" smtClean="0"/>
              <a:t>. This includes:</a:t>
            </a:r>
          </a:p>
          <a:p>
            <a:pPr marL="742950" lvl="1" indent="-285750">
              <a:lnSpc>
                <a:spcPct val="110000"/>
              </a:lnSpc>
              <a:buFont typeface="Arial"/>
              <a:buChar char="•"/>
            </a:pPr>
            <a:r>
              <a:rPr lang="en-US" dirty="0"/>
              <a:t>U</a:t>
            </a:r>
            <a:r>
              <a:rPr lang="en-US" dirty="0" smtClean="0"/>
              <a:t>sing the active voice and avoiding excess or unnecessary words (verbiage). For example</a:t>
            </a:r>
            <a:r>
              <a:rPr lang="en-US" dirty="0" smtClean="0"/>
              <a:t>, ‘Carver makes much use of omission </a:t>
            </a:r>
            <a:r>
              <a:rPr lang="en-US" dirty="0" smtClean="0"/>
              <a:t>throughout</a:t>
            </a:r>
            <a:r>
              <a:rPr lang="en-US" dirty="0" smtClean="0"/>
              <a:t> his story ‘Why Don’t You Dance?...’ Instead write, ‘ Carver uses omission in his ...’</a:t>
            </a:r>
          </a:p>
          <a:p>
            <a:pPr marL="742950" lvl="1" indent="-285750">
              <a:lnSpc>
                <a:spcPct val="110000"/>
              </a:lnSpc>
              <a:buFont typeface="Arial"/>
              <a:buChar char="•"/>
            </a:pPr>
            <a:r>
              <a:rPr lang="en-US" dirty="0" smtClean="0"/>
              <a:t>Ensuring </a:t>
            </a:r>
            <a:r>
              <a:rPr lang="en-US" dirty="0" smtClean="0"/>
              <a:t>sentences are grammatically correct. Common issues in this regard are: subject/verb agreement, muddled syntax (word order), incorrect use of punctuation (</a:t>
            </a:r>
            <a:r>
              <a:rPr lang="en-US" dirty="0" err="1" smtClean="0"/>
              <a:t>eg</a:t>
            </a:r>
            <a:r>
              <a:rPr lang="en-US" dirty="0" smtClean="0"/>
              <a:t>. joining too many clauses with a comma instead of starting a new sentence), sentences that are too long and which therefore ‘break’ in the</a:t>
            </a:r>
          </a:p>
          <a:p>
            <a:pPr lvl="1">
              <a:lnSpc>
                <a:spcPct val="110000"/>
              </a:lnSpc>
            </a:pPr>
            <a:r>
              <a:rPr lang="en-US" dirty="0"/>
              <a:t> </a:t>
            </a:r>
            <a:r>
              <a:rPr lang="en-US" dirty="0" smtClean="0"/>
              <a:t>    middle, fragment or incomplete sentences (sentences without a qualifying     </a:t>
            </a:r>
          </a:p>
          <a:p>
            <a:pPr lvl="1">
              <a:lnSpc>
                <a:spcPct val="110000"/>
              </a:lnSpc>
            </a:pPr>
            <a:r>
              <a:rPr lang="en-US" dirty="0"/>
              <a:t> </a:t>
            </a:r>
            <a:r>
              <a:rPr lang="en-US" dirty="0" smtClean="0"/>
              <a:t>    clause). </a:t>
            </a:r>
          </a:p>
          <a:p>
            <a:pPr marL="742950" lvl="1" indent="-285750">
              <a:lnSpc>
                <a:spcPct val="110000"/>
              </a:lnSpc>
              <a:buFont typeface="Arial"/>
              <a:buChar char="•"/>
            </a:pPr>
            <a:r>
              <a:rPr lang="en-US" dirty="0" smtClean="0"/>
              <a:t>Odd or incorrect word choice that alters the intended meaning</a:t>
            </a:r>
          </a:p>
          <a:p>
            <a:pPr lvl="1">
              <a:lnSpc>
                <a:spcPct val="110000"/>
              </a:lnSpc>
            </a:pPr>
            <a:endParaRPr lang="en-US" dirty="0" smtClean="0"/>
          </a:p>
        </p:txBody>
      </p:sp>
    </p:spTree>
    <p:extLst>
      <p:ext uri="{BB962C8B-B14F-4D97-AF65-F5344CB8AC3E}">
        <p14:creationId xmlns:p14="http://schemas.microsoft.com/office/powerpoint/2010/main" val="14995951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827" y="213360"/>
            <a:ext cx="7520940" cy="548640"/>
          </a:xfrm>
        </p:spPr>
        <p:txBody>
          <a:bodyPr/>
          <a:lstStyle/>
          <a:p>
            <a:r>
              <a:rPr lang="en-US" dirty="0" smtClean="0"/>
              <a:t>A Good Critical Response...</a:t>
            </a:r>
            <a:endParaRPr lang="en-US" dirty="0"/>
          </a:p>
        </p:txBody>
      </p:sp>
      <p:sp>
        <p:nvSpPr>
          <p:cNvPr id="4" name="TextBox 3"/>
          <p:cNvSpPr txBox="1"/>
          <p:nvPr/>
        </p:nvSpPr>
        <p:spPr>
          <a:xfrm>
            <a:off x="371978" y="1394279"/>
            <a:ext cx="8551890" cy="674031"/>
          </a:xfrm>
          <a:prstGeom prst="rect">
            <a:avLst/>
          </a:prstGeom>
          <a:noFill/>
        </p:spPr>
        <p:txBody>
          <a:bodyPr wrap="square" rtlCol="0">
            <a:spAutoFit/>
          </a:bodyPr>
          <a:lstStyle/>
          <a:p>
            <a:pPr>
              <a:lnSpc>
                <a:spcPct val="110000"/>
              </a:lnSpc>
            </a:pPr>
            <a:r>
              <a:rPr lang="en-US" dirty="0"/>
              <a:t>	</a:t>
            </a:r>
            <a:endParaRPr lang="en-US" dirty="0" smtClean="0"/>
          </a:p>
          <a:p>
            <a:r>
              <a:rPr lang="en-US" dirty="0"/>
              <a:t>	</a:t>
            </a:r>
            <a:endParaRPr lang="en-US" dirty="0" smtClean="0"/>
          </a:p>
        </p:txBody>
      </p:sp>
      <p:sp>
        <p:nvSpPr>
          <p:cNvPr id="5" name="TextBox 4"/>
          <p:cNvSpPr txBox="1"/>
          <p:nvPr/>
        </p:nvSpPr>
        <p:spPr>
          <a:xfrm>
            <a:off x="211226" y="1210189"/>
            <a:ext cx="8712642" cy="5267597"/>
          </a:xfrm>
          <a:prstGeom prst="rect">
            <a:avLst/>
          </a:prstGeom>
          <a:noFill/>
        </p:spPr>
        <p:txBody>
          <a:bodyPr wrap="none" rtlCol="0">
            <a:spAutoFit/>
          </a:bodyPr>
          <a:lstStyle/>
          <a:p>
            <a:pPr marL="285750" indent="-285750">
              <a:lnSpc>
                <a:spcPct val="110000"/>
              </a:lnSpc>
              <a:buFont typeface="Arial"/>
              <a:buChar char="•"/>
            </a:pPr>
            <a:r>
              <a:rPr lang="en-US" u="sng" dirty="0" smtClean="0"/>
              <a:t>Analyses, </a:t>
            </a:r>
            <a:r>
              <a:rPr lang="en-US" u="sng" dirty="0"/>
              <a:t>not </a:t>
            </a:r>
            <a:r>
              <a:rPr lang="en-US" u="sng" dirty="0" smtClean="0"/>
              <a:t>appraises </a:t>
            </a:r>
            <a:r>
              <a:rPr lang="en-US" u="sng" dirty="0"/>
              <a:t>a text</a:t>
            </a:r>
            <a:r>
              <a:rPr lang="en-US" dirty="0"/>
              <a:t>. Avoid judging </a:t>
            </a:r>
            <a:r>
              <a:rPr lang="en-US" dirty="0" smtClean="0"/>
              <a:t>whether </a:t>
            </a:r>
            <a:r>
              <a:rPr lang="en-US" dirty="0"/>
              <a:t>a story is successful, clever, or </a:t>
            </a:r>
            <a:endParaRPr lang="en-US" dirty="0" smtClean="0"/>
          </a:p>
          <a:p>
            <a:pPr>
              <a:lnSpc>
                <a:spcPct val="110000"/>
              </a:lnSpc>
            </a:pPr>
            <a:r>
              <a:rPr lang="en-US" dirty="0"/>
              <a:t>	</a:t>
            </a:r>
            <a:r>
              <a:rPr lang="en-US" dirty="0" smtClean="0"/>
              <a:t>whether </a:t>
            </a:r>
            <a:r>
              <a:rPr lang="en-US" dirty="0"/>
              <a:t>an an author </a:t>
            </a:r>
            <a:r>
              <a:rPr lang="en-US" dirty="0" smtClean="0"/>
              <a:t>has </a:t>
            </a:r>
            <a:r>
              <a:rPr lang="en-US" dirty="0"/>
              <a:t>‘expertly </a:t>
            </a:r>
            <a:r>
              <a:rPr lang="en-US" dirty="0" smtClean="0"/>
              <a:t>applied</a:t>
            </a:r>
            <a:r>
              <a:rPr lang="en-US" dirty="0"/>
              <a:t>’. </a:t>
            </a:r>
            <a:r>
              <a:rPr lang="en-US" dirty="0" smtClean="0"/>
              <a:t>This means avoiding adverbs such</a:t>
            </a:r>
          </a:p>
          <a:p>
            <a:pPr>
              <a:lnSpc>
                <a:spcPct val="110000"/>
              </a:lnSpc>
            </a:pPr>
            <a:r>
              <a:rPr lang="en-US" dirty="0" smtClean="0"/>
              <a:t>	as expertly, skillfully, beautifully, cleverly – these words belong in a book review, not</a:t>
            </a:r>
          </a:p>
          <a:p>
            <a:pPr>
              <a:lnSpc>
                <a:spcPct val="110000"/>
              </a:lnSpc>
            </a:pPr>
            <a:r>
              <a:rPr lang="en-US" dirty="0" smtClean="0"/>
              <a:t>	in a critical/academic critique. You </a:t>
            </a:r>
            <a:r>
              <a:rPr lang="en-US" dirty="0"/>
              <a:t>are describing and explaining HOW an author </a:t>
            </a:r>
            <a:endParaRPr lang="en-US" dirty="0" smtClean="0"/>
          </a:p>
          <a:p>
            <a:pPr>
              <a:lnSpc>
                <a:spcPct val="110000"/>
              </a:lnSpc>
            </a:pPr>
            <a:r>
              <a:rPr lang="en-US" dirty="0"/>
              <a:t>	</a:t>
            </a:r>
            <a:r>
              <a:rPr lang="en-US" dirty="0" smtClean="0"/>
              <a:t>has achieved </a:t>
            </a:r>
            <a:r>
              <a:rPr lang="en-US" dirty="0"/>
              <a:t>a certain </a:t>
            </a:r>
            <a:r>
              <a:rPr lang="en-US" dirty="0" smtClean="0"/>
              <a:t>effect. That is, by what means or narrative technique (</a:t>
            </a:r>
            <a:r>
              <a:rPr lang="en-US" dirty="0" err="1" smtClean="0"/>
              <a:t>eg</a:t>
            </a:r>
            <a:r>
              <a:rPr lang="en-US" dirty="0" smtClean="0"/>
              <a:t>. </a:t>
            </a:r>
          </a:p>
          <a:p>
            <a:pPr>
              <a:lnSpc>
                <a:spcPct val="110000"/>
              </a:lnSpc>
            </a:pPr>
            <a:r>
              <a:rPr lang="en-US" dirty="0"/>
              <a:t>	</a:t>
            </a:r>
            <a:r>
              <a:rPr lang="en-US" dirty="0" smtClean="0"/>
              <a:t>omission, parataxis, voice, word choice, </a:t>
            </a:r>
            <a:r>
              <a:rPr lang="en-US" dirty="0" err="1" smtClean="0"/>
              <a:t>characterisation</a:t>
            </a:r>
            <a:r>
              <a:rPr lang="en-US" dirty="0" smtClean="0"/>
              <a:t>, figurative allusion, etc.) </a:t>
            </a:r>
          </a:p>
          <a:p>
            <a:pPr>
              <a:lnSpc>
                <a:spcPct val="110000"/>
              </a:lnSpc>
            </a:pPr>
            <a:r>
              <a:rPr lang="en-US" dirty="0"/>
              <a:t>	</a:t>
            </a:r>
            <a:r>
              <a:rPr lang="en-US" dirty="0" smtClean="0"/>
              <a:t>does Carver/</a:t>
            </a:r>
            <a:r>
              <a:rPr lang="en-US" dirty="0" err="1" smtClean="0"/>
              <a:t>Byatt</a:t>
            </a:r>
            <a:r>
              <a:rPr lang="en-US" dirty="0" smtClean="0"/>
              <a:t>/Walker/</a:t>
            </a:r>
            <a:r>
              <a:rPr lang="en-US" dirty="0" err="1" smtClean="0"/>
              <a:t>Paluhniuck</a:t>
            </a:r>
            <a:r>
              <a:rPr lang="en-US" dirty="0" smtClean="0"/>
              <a:t> achieve what you’re claiming they do.</a:t>
            </a:r>
          </a:p>
          <a:p>
            <a:pPr>
              <a:lnSpc>
                <a:spcPct val="110000"/>
              </a:lnSpc>
            </a:pPr>
            <a:endParaRPr lang="en-US" dirty="0"/>
          </a:p>
          <a:p>
            <a:pPr marL="285750" indent="-285750">
              <a:lnSpc>
                <a:spcPct val="110000"/>
              </a:lnSpc>
              <a:buFont typeface="Arial"/>
              <a:buChar char="•"/>
            </a:pPr>
            <a:r>
              <a:rPr lang="en-US" u="sng" dirty="0" smtClean="0"/>
              <a:t>Avoids platitudes and meaningless statements</a:t>
            </a:r>
            <a:r>
              <a:rPr lang="en-US" dirty="0" smtClean="0"/>
              <a:t>. For example, ‘Minimalism is very</a:t>
            </a:r>
          </a:p>
          <a:p>
            <a:pPr>
              <a:lnSpc>
                <a:spcPct val="110000"/>
              </a:lnSpc>
            </a:pPr>
            <a:r>
              <a:rPr lang="en-US" dirty="0"/>
              <a:t>	</a:t>
            </a:r>
            <a:r>
              <a:rPr lang="en-US" dirty="0" smtClean="0"/>
              <a:t>important technique for writing.’ This is a platitude, not critical analysis. It neither </a:t>
            </a:r>
          </a:p>
          <a:p>
            <a:pPr>
              <a:lnSpc>
                <a:spcPct val="110000"/>
              </a:lnSpc>
            </a:pPr>
            <a:r>
              <a:rPr lang="en-US" dirty="0"/>
              <a:t>	</a:t>
            </a:r>
            <a:r>
              <a:rPr lang="en-US" dirty="0" smtClean="0"/>
              <a:t>explains either ‘why’ minimalism is important, what minimalism is or what its </a:t>
            </a:r>
          </a:p>
          <a:p>
            <a:pPr>
              <a:lnSpc>
                <a:spcPct val="110000"/>
              </a:lnSpc>
            </a:pPr>
            <a:r>
              <a:rPr lang="en-US" dirty="0"/>
              <a:t>	</a:t>
            </a:r>
            <a:r>
              <a:rPr lang="en-US" dirty="0" smtClean="0"/>
              <a:t>effects are. </a:t>
            </a:r>
          </a:p>
          <a:p>
            <a:pPr>
              <a:lnSpc>
                <a:spcPct val="110000"/>
              </a:lnSpc>
            </a:pPr>
            <a:endParaRPr lang="en-US" dirty="0"/>
          </a:p>
          <a:p>
            <a:pPr marL="285750" indent="-285750">
              <a:lnSpc>
                <a:spcPct val="110000"/>
              </a:lnSpc>
              <a:buFont typeface="Arial"/>
              <a:buChar char="•"/>
            </a:pPr>
            <a:r>
              <a:rPr lang="en-US" u="sng" dirty="0" smtClean="0"/>
              <a:t>Integrates scholarly quotes or references into the argument. </a:t>
            </a:r>
            <a:r>
              <a:rPr lang="en-US" dirty="0"/>
              <a:t>A quote from a </a:t>
            </a:r>
            <a:endParaRPr lang="en-US" dirty="0" smtClean="0"/>
          </a:p>
          <a:p>
            <a:pPr>
              <a:lnSpc>
                <a:spcPct val="110000"/>
              </a:lnSpc>
            </a:pPr>
            <a:r>
              <a:rPr lang="en-US" dirty="0" smtClean="0"/>
              <a:t>	secondary </a:t>
            </a:r>
            <a:r>
              <a:rPr lang="en-US" dirty="0"/>
              <a:t>source needs to be unpacked (explained) and explicitly linked to the </a:t>
            </a:r>
            <a:endParaRPr lang="en-US" dirty="0" smtClean="0"/>
          </a:p>
          <a:p>
            <a:pPr>
              <a:lnSpc>
                <a:spcPct val="110000"/>
              </a:lnSpc>
            </a:pPr>
            <a:r>
              <a:rPr lang="en-US" dirty="0" smtClean="0"/>
              <a:t>	examples you </a:t>
            </a:r>
            <a:r>
              <a:rPr lang="en-US" dirty="0"/>
              <a:t>choice from your primary text. Avoid </a:t>
            </a:r>
            <a:r>
              <a:rPr lang="en-US" dirty="0" smtClean="0"/>
              <a:t>‘standalone’ quotes and tacking </a:t>
            </a:r>
          </a:p>
          <a:p>
            <a:pPr>
              <a:lnSpc>
                <a:spcPct val="110000"/>
              </a:lnSpc>
            </a:pPr>
            <a:r>
              <a:rPr lang="en-US" dirty="0"/>
              <a:t>	</a:t>
            </a:r>
            <a:r>
              <a:rPr lang="en-US" dirty="0" smtClean="0"/>
              <a:t>a </a:t>
            </a:r>
            <a:r>
              <a:rPr lang="en-US" dirty="0"/>
              <a:t>quote to the end </a:t>
            </a:r>
            <a:r>
              <a:rPr lang="en-US" dirty="0" smtClean="0"/>
              <a:t>of response. </a:t>
            </a:r>
            <a:endParaRPr lang="en-US" dirty="0"/>
          </a:p>
        </p:txBody>
      </p:sp>
    </p:spTree>
    <p:extLst>
      <p:ext uri="{BB962C8B-B14F-4D97-AF65-F5344CB8AC3E}">
        <p14:creationId xmlns:p14="http://schemas.microsoft.com/office/powerpoint/2010/main" val="29236834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134" y="91440"/>
            <a:ext cx="7520940" cy="548640"/>
          </a:xfrm>
        </p:spPr>
        <p:txBody>
          <a:bodyPr/>
          <a:lstStyle/>
          <a:p>
            <a:r>
              <a:rPr lang="en-US" dirty="0" smtClean="0"/>
              <a:t>An Excellent Critical Response</a:t>
            </a:r>
            <a:endParaRPr lang="en-US" dirty="0"/>
          </a:p>
        </p:txBody>
      </p:sp>
      <p:pic>
        <p:nvPicPr>
          <p:cNvPr id="3" name="Picture 2" descr="Screen Shot 2016-08-23 at 11.35.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132" y="640080"/>
            <a:ext cx="4995201" cy="6057338"/>
          </a:xfrm>
          <a:prstGeom prst="rect">
            <a:avLst/>
          </a:prstGeom>
        </p:spPr>
      </p:pic>
    </p:spTree>
    <p:extLst>
      <p:ext uri="{BB962C8B-B14F-4D97-AF65-F5344CB8AC3E}">
        <p14:creationId xmlns:p14="http://schemas.microsoft.com/office/powerpoint/2010/main" val="29859443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1" y="91440"/>
            <a:ext cx="7520940" cy="548640"/>
          </a:xfrm>
        </p:spPr>
        <p:txBody>
          <a:bodyPr/>
          <a:lstStyle/>
          <a:p>
            <a:r>
              <a:rPr lang="en-US" dirty="0" smtClean="0"/>
              <a:t>An Excellent Critical Response</a:t>
            </a:r>
            <a:endParaRPr lang="en-US" dirty="0"/>
          </a:p>
        </p:txBody>
      </p:sp>
      <p:pic>
        <p:nvPicPr>
          <p:cNvPr id="4" name="Picture 3" descr="Screen Shot 2016-08-23 at 11.35.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1" y="687493"/>
            <a:ext cx="6032500" cy="5854700"/>
          </a:xfrm>
          <a:prstGeom prst="rect">
            <a:avLst/>
          </a:prstGeom>
        </p:spPr>
      </p:pic>
    </p:spTree>
    <p:extLst>
      <p:ext uri="{BB962C8B-B14F-4D97-AF65-F5344CB8AC3E}">
        <p14:creationId xmlns:p14="http://schemas.microsoft.com/office/powerpoint/2010/main" val="34870506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1" y="365760"/>
            <a:ext cx="8500532" cy="548640"/>
          </a:xfrm>
        </p:spPr>
        <p:txBody>
          <a:bodyPr/>
          <a:lstStyle/>
          <a:p>
            <a:r>
              <a:rPr lang="en-US" dirty="0" smtClean="0"/>
              <a:t>Critical Responses: Referencing &amp; Formatting</a:t>
            </a:r>
            <a:endParaRPr lang="en-US" dirty="0"/>
          </a:p>
        </p:txBody>
      </p:sp>
      <p:sp>
        <p:nvSpPr>
          <p:cNvPr id="3" name="Rectangle 2"/>
          <p:cNvSpPr/>
          <p:nvPr/>
        </p:nvSpPr>
        <p:spPr>
          <a:xfrm>
            <a:off x="694268" y="965200"/>
            <a:ext cx="7924799" cy="5069082"/>
          </a:xfrm>
          <a:prstGeom prst="rect">
            <a:avLst/>
          </a:prstGeom>
        </p:spPr>
        <p:txBody>
          <a:bodyPr wrap="square">
            <a:spAutoFit/>
          </a:bodyPr>
          <a:lstStyle/>
          <a:p>
            <a:pPr marL="285750" indent="-285750">
              <a:lnSpc>
                <a:spcPct val="120000"/>
              </a:lnSpc>
              <a:buFont typeface="Arial"/>
              <a:buChar char="•"/>
            </a:pPr>
            <a:r>
              <a:rPr lang="en-US" dirty="0"/>
              <a:t>12pt Times New Roman Font, double-line spacing</a:t>
            </a:r>
          </a:p>
          <a:p>
            <a:pPr marL="285750" indent="-285750">
              <a:lnSpc>
                <a:spcPct val="120000"/>
              </a:lnSpc>
              <a:buFont typeface="Arial"/>
              <a:buChar char="•"/>
            </a:pPr>
            <a:r>
              <a:rPr lang="en-US" dirty="0"/>
              <a:t>For short story titles use single quotation marks, </a:t>
            </a:r>
            <a:r>
              <a:rPr lang="en-US" dirty="0" err="1"/>
              <a:t>eg</a:t>
            </a:r>
            <a:r>
              <a:rPr lang="en-US" dirty="0"/>
              <a:t>. </a:t>
            </a:r>
            <a:r>
              <a:rPr lang="en-US" dirty="0" smtClean="0"/>
              <a:t>‘Why Don’t You Dance?’ </a:t>
            </a:r>
            <a:r>
              <a:rPr lang="en-US" dirty="0"/>
              <a:t>and for book titles use italics, </a:t>
            </a:r>
            <a:r>
              <a:rPr lang="en-US" dirty="0" err="1"/>
              <a:t>eg</a:t>
            </a:r>
            <a:r>
              <a:rPr lang="en-US" dirty="0"/>
              <a:t>. </a:t>
            </a:r>
            <a:r>
              <a:rPr lang="en-US" i="1" dirty="0" smtClean="0"/>
              <a:t>Slaughterhouse 5</a:t>
            </a:r>
            <a:endParaRPr lang="en-US" i="1" dirty="0"/>
          </a:p>
          <a:p>
            <a:pPr marL="285750" indent="-285750">
              <a:lnSpc>
                <a:spcPct val="120000"/>
              </a:lnSpc>
              <a:buFont typeface="Arial"/>
              <a:buChar char="•"/>
            </a:pPr>
            <a:r>
              <a:rPr lang="en-US" dirty="0"/>
              <a:t>No paragraph indenting</a:t>
            </a:r>
          </a:p>
          <a:p>
            <a:pPr marL="285750" indent="-285750">
              <a:lnSpc>
                <a:spcPct val="120000"/>
              </a:lnSpc>
              <a:buFont typeface="Arial"/>
              <a:buChar char="•"/>
            </a:pPr>
            <a:r>
              <a:rPr lang="en-US" dirty="0"/>
              <a:t>Each paragraph is separated by a double line break (press ‘Enter’ twice)</a:t>
            </a:r>
          </a:p>
          <a:p>
            <a:pPr marL="285750" indent="-285750">
              <a:lnSpc>
                <a:spcPct val="120000"/>
              </a:lnSpc>
              <a:buFont typeface="Arial"/>
              <a:buChar char="•"/>
            </a:pPr>
            <a:r>
              <a:rPr lang="en-US" dirty="0"/>
              <a:t>Quotes four lines or more must be block quoted (new paragraph,</a:t>
            </a:r>
          </a:p>
          <a:p>
            <a:pPr>
              <a:lnSpc>
                <a:spcPct val="120000"/>
              </a:lnSpc>
            </a:pPr>
            <a:r>
              <a:rPr lang="en-US" dirty="0"/>
              <a:t>	 indented,  11pt font, 1.5 spacing)</a:t>
            </a:r>
          </a:p>
          <a:p>
            <a:pPr marL="285750" indent="-285750">
              <a:lnSpc>
                <a:spcPct val="120000"/>
              </a:lnSpc>
              <a:buFont typeface="Arial"/>
              <a:buChar char="•"/>
            </a:pPr>
            <a:r>
              <a:rPr lang="en-US" dirty="0"/>
              <a:t>Punctuation resides outside quotation marks and after in-text referencing </a:t>
            </a:r>
          </a:p>
          <a:p>
            <a:pPr>
              <a:lnSpc>
                <a:spcPct val="120000"/>
              </a:lnSpc>
            </a:pPr>
            <a:r>
              <a:rPr lang="en-US" dirty="0"/>
              <a:t>	for quotes. </a:t>
            </a:r>
            <a:r>
              <a:rPr lang="en-US" dirty="0" err="1"/>
              <a:t>Eg</a:t>
            </a:r>
            <a:r>
              <a:rPr lang="en-US" dirty="0"/>
              <a:t>. </a:t>
            </a:r>
            <a:r>
              <a:rPr lang="en-US" i="1" dirty="0"/>
              <a:t>In The Art of Fiction</a:t>
            </a:r>
            <a:r>
              <a:rPr lang="en-US" dirty="0"/>
              <a:t>, Lodge states that a beginning is </a:t>
            </a:r>
          </a:p>
          <a:p>
            <a:pPr>
              <a:lnSpc>
                <a:spcPct val="120000"/>
              </a:lnSpc>
            </a:pPr>
            <a:r>
              <a:rPr lang="en-US" dirty="0"/>
              <a:t>	‘a threshold’ (1992: 5).</a:t>
            </a:r>
          </a:p>
          <a:p>
            <a:pPr marL="285750" indent="-285750">
              <a:lnSpc>
                <a:spcPct val="120000"/>
              </a:lnSpc>
              <a:buFont typeface="Arial"/>
              <a:buChar char="•"/>
            </a:pPr>
            <a:r>
              <a:rPr lang="en-US" dirty="0"/>
              <a:t>Harvard Referencing  -- for in-text referencing and reference list formatting see Harvard Referencing Guide </a:t>
            </a:r>
            <a:r>
              <a:rPr lang="en-US" dirty="0" smtClean="0"/>
              <a:t>(in-text page numbers are essential for direct quotes and desirable/preferred for paraphrasing)</a:t>
            </a:r>
          </a:p>
          <a:p>
            <a:pPr marL="285750" indent="-285750">
              <a:lnSpc>
                <a:spcPct val="120000"/>
              </a:lnSpc>
              <a:buFont typeface="Arial"/>
              <a:buChar char="•"/>
            </a:pPr>
            <a:r>
              <a:rPr lang="en-US" dirty="0" smtClean="0"/>
              <a:t>Be sure to include a reference list that includes primary texts as well as</a:t>
            </a:r>
          </a:p>
          <a:p>
            <a:pPr>
              <a:lnSpc>
                <a:spcPct val="120000"/>
              </a:lnSpc>
            </a:pPr>
            <a:r>
              <a:rPr lang="en-US" dirty="0" smtClean="0"/>
              <a:t>	scholarly or academic references</a:t>
            </a:r>
            <a:endParaRPr lang="en-US" dirty="0"/>
          </a:p>
        </p:txBody>
      </p:sp>
    </p:spTree>
    <p:extLst>
      <p:ext uri="{BB962C8B-B14F-4D97-AF65-F5344CB8AC3E}">
        <p14:creationId xmlns:p14="http://schemas.microsoft.com/office/powerpoint/2010/main" val="26761421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7067" y="60959"/>
            <a:ext cx="8331199" cy="1327573"/>
          </a:xfrm>
        </p:spPr>
        <p:txBody>
          <a:bodyPr/>
          <a:lstStyle/>
          <a:p>
            <a:r>
              <a:rPr lang="en-US" dirty="0" smtClean="0"/>
              <a:t>David Eggers’s </a:t>
            </a:r>
            <a:br>
              <a:rPr lang="en-US" dirty="0" smtClean="0"/>
            </a:br>
            <a:r>
              <a:rPr lang="en-US" dirty="0" smtClean="0"/>
              <a:t>A Heartbreaking work of staggering genius</a:t>
            </a:r>
            <a:endParaRPr lang="en-US" dirty="0"/>
          </a:p>
        </p:txBody>
      </p:sp>
      <p:pic>
        <p:nvPicPr>
          <p:cNvPr id="6" name="Picture 5" descr="Screen Shot 2016-08-23 at 8.28.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092" y="1388532"/>
            <a:ext cx="2396174" cy="3632363"/>
          </a:xfrm>
          <a:prstGeom prst="rect">
            <a:avLst/>
          </a:prstGeom>
        </p:spPr>
      </p:pic>
      <p:pic>
        <p:nvPicPr>
          <p:cNvPr id="2" name="Picture 1" descr="Screen Shot 2016-08-23 at 9.06.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67" y="1388532"/>
            <a:ext cx="5858933" cy="3632364"/>
          </a:xfrm>
          <a:prstGeom prst="rect">
            <a:avLst/>
          </a:prstGeom>
        </p:spPr>
      </p:pic>
      <p:sp>
        <p:nvSpPr>
          <p:cNvPr id="4" name="TextBox 3"/>
          <p:cNvSpPr txBox="1"/>
          <p:nvPr/>
        </p:nvSpPr>
        <p:spPr>
          <a:xfrm>
            <a:off x="5231661" y="4609393"/>
            <a:ext cx="864339" cy="369332"/>
          </a:xfrm>
          <a:prstGeom prst="rect">
            <a:avLst/>
          </a:prstGeom>
          <a:noFill/>
        </p:spPr>
        <p:txBody>
          <a:bodyPr wrap="none" rtlCol="0">
            <a:spAutoFit/>
          </a:bodyPr>
          <a:lstStyle/>
          <a:p>
            <a:r>
              <a:rPr lang="en-US" dirty="0" smtClean="0"/>
              <a:t>(2000)</a:t>
            </a:r>
            <a:endParaRPr lang="en-US" dirty="0"/>
          </a:p>
        </p:txBody>
      </p:sp>
      <p:pic>
        <p:nvPicPr>
          <p:cNvPr id="5" name="Picture 4" descr="Screen Shot 2016-08-23 at 9.08.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667" y="4609393"/>
            <a:ext cx="2362200" cy="2133211"/>
          </a:xfrm>
          <a:prstGeom prst="rect">
            <a:avLst/>
          </a:prstGeom>
          <a:ln w="38100" cmpd="sng">
            <a:solidFill>
              <a:schemeClr val="accent2"/>
            </a:solidFill>
          </a:ln>
        </p:spPr>
      </p:pic>
    </p:spTree>
    <p:extLst>
      <p:ext uri="{BB962C8B-B14F-4D97-AF65-F5344CB8AC3E}">
        <p14:creationId xmlns:p14="http://schemas.microsoft.com/office/powerpoint/2010/main" val="32666068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8-17 at 10.00.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367" y="5190858"/>
            <a:ext cx="963535" cy="1531675"/>
          </a:xfrm>
          <a:prstGeom prst="rect">
            <a:avLst/>
          </a:prstGeom>
          <a:scene3d>
            <a:camera prst="orthographicFront"/>
            <a:lightRig rig="threePt" dir="t"/>
          </a:scene3d>
          <a:sp3d>
            <a:bevelT w="152400" h="50800" prst="softRound"/>
          </a:sp3d>
        </p:spPr>
      </p:pic>
      <p:pic>
        <p:nvPicPr>
          <p:cNvPr id="2" name="Picture 1" descr="Screen Shot 2016-08-22 at 4.26.14 pm.png"/>
          <p:cNvPicPr>
            <a:picLocks noChangeAspect="1"/>
          </p:cNvPicPr>
          <p:nvPr/>
        </p:nvPicPr>
        <p:blipFill rotWithShape="1">
          <a:blip r:embed="rId3">
            <a:extLst>
              <a:ext uri="{28A0092B-C50C-407E-A947-70E740481C1C}">
                <a14:useLocalDpi xmlns:a14="http://schemas.microsoft.com/office/drawing/2010/main" val="0"/>
              </a:ext>
            </a:extLst>
          </a:blip>
          <a:srcRect r="3901"/>
          <a:stretch/>
        </p:blipFill>
        <p:spPr>
          <a:xfrm>
            <a:off x="55594" y="816186"/>
            <a:ext cx="4588933" cy="3644900"/>
          </a:xfrm>
          <a:prstGeom prst="rect">
            <a:avLst/>
          </a:prstGeom>
        </p:spPr>
      </p:pic>
      <p:pic>
        <p:nvPicPr>
          <p:cNvPr id="3" name="Picture 2" descr="Screen Shot 2016-08-22 at 4.26.24 pm.png"/>
          <p:cNvPicPr>
            <a:picLocks noChangeAspect="1"/>
          </p:cNvPicPr>
          <p:nvPr/>
        </p:nvPicPr>
        <p:blipFill rotWithShape="1">
          <a:blip r:embed="rId4">
            <a:extLst>
              <a:ext uri="{28A0092B-C50C-407E-A947-70E740481C1C}">
                <a14:useLocalDpi xmlns:a14="http://schemas.microsoft.com/office/drawing/2010/main" val="0"/>
              </a:ext>
            </a:extLst>
          </a:blip>
          <a:srcRect l="6227" t="2921" r="7454" b="3242"/>
          <a:stretch/>
        </p:blipFill>
        <p:spPr>
          <a:xfrm>
            <a:off x="4792132" y="816186"/>
            <a:ext cx="3990369" cy="4242591"/>
          </a:xfrm>
          <a:prstGeom prst="rect">
            <a:avLst/>
          </a:prstGeom>
        </p:spPr>
      </p:pic>
      <p:sp>
        <p:nvSpPr>
          <p:cNvPr id="4" name="TextBox 3"/>
          <p:cNvSpPr txBox="1"/>
          <p:nvPr/>
        </p:nvSpPr>
        <p:spPr>
          <a:xfrm>
            <a:off x="4644527" y="5194060"/>
            <a:ext cx="3357147" cy="307777"/>
          </a:xfrm>
          <a:prstGeom prst="rect">
            <a:avLst/>
          </a:prstGeom>
          <a:noFill/>
        </p:spPr>
        <p:txBody>
          <a:bodyPr wrap="none" rtlCol="0">
            <a:spAutoFit/>
          </a:bodyPr>
          <a:lstStyle/>
          <a:p>
            <a:r>
              <a:rPr lang="en-US" sz="1400" dirty="0" smtClean="0"/>
              <a:t>(Newman &amp; </a:t>
            </a:r>
            <a:r>
              <a:rPr lang="en-US" sz="1400" dirty="0" err="1" smtClean="0"/>
              <a:t>Mittelmark</a:t>
            </a:r>
            <a:r>
              <a:rPr lang="en-US" sz="1400" dirty="0" smtClean="0"/>
              <a:t> 2008: 236 – 237)</a:t>
            </a:r>
            <a:endParaRPr lang="en-US" sz="1400" dirty="0"/>
          </a:p>
        </p:txBody>
      </p:sp>
      <p:sp>
        <p:nvSpPr>
          <p:cNvPr id="8" name="Title 7"/>
          <p:cNvSpPr>
            <a:spLocks noGrp="1"/>
          </p:cNvSpPr>
          <p:nvPr>
            <p:ph type="title"/>
          </p:nvPr>
        </p:nvSpPr>
        <p:spPr>
          <a:xfrm>
            <a:off x="264160" y="257386"/>
            <a:ext cx="7520940" cy="548640"/>
          </a:xfrm>
        </p:spPr>
        <p:txBody>
          <a:bodyPr/>
          <a:lstStyle/>
          <a:p>
            <a:r>
              <a:rPr lang="en-US" dirty="0" smtClean="0"/>
              <a:t>To Meta or Better Not?</a:t>
            </a:r>
            <a:endParaRPr lang="en-US" dirty="0"/>
          </a:p>
        </p:txBody>
      </p:sp>
    </p:spTree>
    <p:extLst>
      <p:ext uri="{BB962C8B-B14F-4D97-AF65-F5344CB8AC3E}">
        <p14:creationId xmlns:p14="http://schemas.microsoft.com/office/powerpoint/2010/main" val="15044182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4960" y="267546"/>
            <a:ext cx="7520940" cy="548640"/>
          </a:xfrm>
        </p:spPr>
        <p:txBody>
          <a:bodyPr/>
          <a:lstStyle/>
          <a:p>
            <a:r>
              <a:rPr lang="en-US" dirty="0" smtClean="0"/>
              <a:t>Good advice or stifling my creative vibe?</a:t>
            </a:r>
            <a:endParaRPr lang="en-US" dirty="0"/>
          </a:p>
        </p:txBody>
      </p:sp>
      <p:pic>
        <p:nvPicPr>
          <p:cNvPr id="6" name="Picture 5" descr="Screen Shot 2016-08-17 at 10.00.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868" y="1018986"/>
            <a:ext cx="2336799" cy="3714672"/>
          </a:xfrm>
          <a:prstGeom prst="rect">
            <a:avLst/>
          </a:prstGeom>
          <a:scene3d>
            <a:camera prst="orthographicFront"/>
            <a:lightRig rig="threePt" dir="t"/>
          </a:scene3d>
          <a:sp3d>
            <a:bevelT w="152400" h="50800" prst="softRound"/>
          </a:sp3d>
        </p:spPr>
      </p:pic>
      <p:sp>
        <p:nvSpPr>
          <p:cNvPr id="7" name="TextBox 6"/>
          <p:cNvSpPr txBox="1"/>
          <p:nvPr/>
        </p:nvSpPr>
        <p:spPr>
          <a:xfrm>
            <a:off x="508000" y="1074206"/>
            <a:ext cx="5165710" cy="3693319"/>
          </a:xfrm>
          <a:prstGeom prst="rect">
            <a:avLst/>
          </a:prstGeom>
          <a:noFill/>
        </p:spPr>
        <p:txBody>
          <a:bodyPr wrap="none" rtlCol="0">
            <a:spAutoFit/>
          </a:bodyPr>
          <a:lstStyle/>
          <a:p>
            <a:r>
              <a:rPr lang="en-US" dirty="0" smtClean="0"/>
              <a:t>... postmodernism will be defined as any conscious</a:t>
            </a:r>
          </a:p>
          <a:p>
            <a:r>
              <a:rPr lang="en-US" dirty="0" smtClean="0"/>
              <a:t>reference to the author as the author, the novel as</a:t>
            </a:r>
          </a:p>
          <a:p>
            <a:r>
              <a:rPr lang="en-US" dirty="0" smtClean="0"/>
              <a:t>a novel, writing as little ink shapes on paper, or </a:t>
            </a:r>
          </a:p>
          <a:p>
            <a:r>
              <a:rPr lang="en-US" dirty="0" smtClean="0"/>
              <a:t>anything else that underlines the artificial nature of</a:t>
            </a:r>
          </a:p>
          <a:p>
            <a:r>
              <a:rPr lang="en-US" dirty="0" smtClean="0"/>
              <a:t>fiction.</a:t>
            </a:r>
          </a:p>
          <a:p>
            <a:r>
              <a:rPr lang="en-US" dirty="0"/>
              <a:t> </a:t>
            </a:r>
            <a:r>
              <a:rPr lang="en-US" dirty="0" smtClean="0"/>
              <a:t>  It should be immediately obvious </a:t>
            </a:r>
            <a:r>
              <a:rPr lang="en-US" b="1" dirty="0" smtClean="0"/>
              <a:t>that </a:t>
            </a:r>
            <a:r>
              <a:rPr lang="en-US" b="1" u="sng" dirty="0" smtClean="0"/>
              <a:t>all these </a:t>
            </a:r>
          </a:p>
          <a:p>
            <a:r>
              <a:rPr lang="en-US" b="1" u="sng" dirty="0" smtClean="0"/>
              <a:t>things are baldly inimical to the novelist’s goal of</a:t>
            </a:r>
          </a:p>
          <a:p>
            <a:r>
              <a:rPr lang="en-US" b="1" u="sng" dirty="0" smtClean="0"/>
              <a:t>writing a story that the reader can believe in</a:t>
            </a:r>
            <a:r>
              <a:rPr lang="en-US" dirty="0" smtClean="0"/>
              <a:t>.</a:t>
            </a:r>
          </a:p>
          <a:p>
            <a:r>
              <a:rPr lang="en-US" dirty="0"/>
              <a:t> </a:t>
            </a:r>
            <a:r>
              <a:rPr lang="en-US" dirty="0" smtClean="0"/>
              <a:t>  Why then do people keep writing novels in which</a:t>
            </a:r>
          </a:p>
          <a:p>
            <a:r>
              <a:rPr lang="en-US" dirty="0" smtClean="0"/>
              <a:t>the author is a character, bizarre footnotes intrude, </a:t>
            </a:r>
          </a:p>
          <a:p>
            <a:r>
              <a:rPr lang="en-US" dirty="0" smtClean="0"/>
              <a:t>and typographic tricks remind us of the book as a</a:t>
            </a:r>
          </a:p>
          <a:p>
            <a:r>
              <a:rPr lang="en-US" dirty="0" smtClean="0"/>
              <a:t>physical object, which might easily be shied at the </a:t>
            </a:r>
          </a:p>
          <a:p>
            <a:r>
              <a:rPr lang="en-US" dirty="0" smtClean="0"/>
              <a:t>head of a smarty-pants writer? (p. 237)</a:t>
            </a:r>
            <a:endParaRPr lang="en-US" dirty="0"/>
          </a:p>
        </p:txBody>
      </p:sp>
    </p:spTree>
    <p:extLst>
      <p:ext uri="{BB962C8B-B14F-4D97-AF65-F5344CB8AC3E}">
        <p14:creationId xmlns:p14="http://schemas.microsoft.com/office/powerpoint/2010/main" val="11863733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4960" y="267546"/>
            <a:ext cx="7520940" cy="548640"/>
          </a:xfrm>
        </p:spPr>
        <p:txBody>
          <a:bodyPr/>
          <a:lstStyle/>
          <a:p>
            <a:r>
              <a:rPr lang="en-US" dirty="0" smtClean="0"/>
              <a:t>Good advice or stifling my creative vibe?</a:t>
            </a:r>
            <a:endParaRPr lang="en-US" dirty="0"/>
          </a:p>
        </p:txBody>
      </p:sp>
      <p:pic>
        <p:nvPicPr>
          <p:cNvPr id="6" name="Picture 5" descr="Screen Shot 2016-08-17 at 10.00.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868" y="1018986"/>
            <a:ext cx="2336799" cy="3714672"/>
          </a:xfrm>
          <a:prstGeom prst="rect">
            <a:avLst/>
          </a:prstGeom>
          <a:scene3d>
            <a:camera prst="orthographicFront"/>
            <a:lightRig rig="threePt" dir="t"/>
          </a:scene3d>
          <a:sp3d>
            <a:bevelT w="152400" h="50800" prst="softRound"/>
          </a:sp3d>
        </p:spPr>
      </p:pic>
      <p:sp>
        <p:nvSpPr>
          <p:cNvPr id="7" name="TextBox 6"/>
          <p:cNvSpPr txBox="1"/>
          <p:nvPr/>
        </p:nvSpPr>
        <p:spPr>
          <a:xfrm>
            <a:off x="508000" y="1074206"/>
            <a:ext cx="5086448" cy="2862323"/>
          </a:xfrm>
          <a:prstGeom prst="rect">
            <a:avLst/>
          </a:prstGeom>
          <a:noFill/>
        </p:spPr>
        <p:txBody>
          <a:bodyPr wrap="none" rtlCol="0">
            <a:spAutoFit/>
          </a:bodyPr>
          <a:lstStyle/>
          <a:p>
            <a:r>
              <a:rPr lang="en-US" dirty="0" smtClean="0"/>
              <a:t>Because, every year, someone gets away with it.</a:t>
            </a:r>
          </a:p>
          <a:p>
            <a:r>
              <a:rPr lang="en-US" dirty="0" smtClean="0"/>
              <a:t>That person gets tons of extra credit because it is</a:t>
            </a:r>
          </a:p>
          <a:p>
            <a:r>
              <a:rPr lang="en-US" dirty="0" smtClean="0"/>
              <a:t>really really hard to do well. Everybody says how </a:t>
            </a:r>
          </a:p>
          <a:p>
            <a:r>
              <a:rPr lang="en-US" dirty="0" smtClean="0"/>
              <a:t>smart they are through teeth gritted with envy, </a:t>
            </a:r>
          </a:p>
          <a:p>
            <a:r>
              <a:rPr lang="en-US" dirty="0" smtClean="0"/>
              <a:t>which is second only to boatloads of money as</a:t>
            </a:r>
          </a:p>
          <a:p>
            <a:r>
              <a:rPr lang="en-US" dirty="0" smtClean="0"/>
              <a:t>they novelist’s greatest reward.</a:t>
            </a:r>
          </a:p>
          <a:p>
            <a:r>
              <a:rPr lang="en-US" dirty="0"/>
              <a:t> </a:t>
            </a:r>
            <a:r>
              <a:rPr lang="en-US" dirty="0" smtClean="0"/>
              <a:t> If you insist on going this route, betting double or</a:t>
            </a:r>
          </a:p>
          <a:p>
            <a:r>
              <a:rPr lang="en-US" dirty="0" smtClean="0"/>
              <a:t>nothing, there is nothing we can say to help. All we </a:t>
            </a:r>
          </a:p>
          <a:p>
            <a:r>
              <a:rPr lang="en-US" dirty="0" smtClean="0"/>
              <a:t>can do is let you get back to work. For you, there is </a:t>
            </a:r>
          </a:p>
          <a:p>
            <a:r>
              <a:rPr lang="en-US" dirty="0" smtClean="0"/>
              <a:t>no point in reading the next section.</a:t>
            </a:r>
            <a:r>
              <a:rPr lang="en-US" dirty="0"/>
              <a:t> </a:t>
            </a:r>
            <a:r>
              <a:rPr lang="en-US" dirty="0" smtClean="0"/>
              <a:t>(p. 238)</a:t>
            </a:r>
            <a:endParaRPr lang="en-US" dirty="0"/>
          </a:p>
        </p:txBody>
      </p:sp>
    </p:spTree>
    <p:extLst>
      <p:ext uri="{BB962C8B-B14F-4D97-AF65-F5344CB8AC3E}">
        <p14:creationId xmlns:p14="http://schemas.microsoft.com/office/powerpoint/2010/main" val="15562044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6-08-08 at 2.31.54 pm.png"/>
          <p:cNvPicPr>
            <a:picLocks noGrp="1" noChangeAspect="1"/>
          </p:cNvPicPr>
          <p:nvPr>
            <p:ph sz="half" idx="1"/>
          </p:nvPr>
        </p:nvPicPr>
        <p:blipFill>
          <a:blip r:embed="rId2">
            <a:extLst>
              <a:ext uri="{28A0092B-C50C-407E-A947-70E740481C1C}">
                <a14:useLocalDpi xmlns:a14="http://schemas.microsoft.com/office/drawing/2010/main" val="0"/>
              </a:ext>
            </a:extLst>
          </a:blip>
          <a:srcRect l="6241" r="6241"/>
          <a:stretch>
            <a:fillRect/>
          </a:stretch>
        </p:blipFill>
        <p:spPr>
          <a:xfrm>
            <a:off x="822325" y="1096963"/>
            <a:ext cx="3200400" cy="3713162"/>
          </a:xfrm>
        </p:spPr>
      </p:pic>
      <p:pic>
        <p:nvPicPr>
          <p:cNvPr id="2" name="Content Placeholder 1" descr="Screen Shot 2016-08-19 at 6.31.39 pm.png"/>
          <p:cNvPicPr>
            <a:picLocks noGrp="1" noChangeAspect="1"/>
          </p:cNvPicPr>
          <p:nvPr>
            <p:ph sz="half" idx="2"/>
          </p:nvPr>
        </p:nvPicPr>
        <p:blipFill>
          <a:blip r:embed="rId3">
            <a:extLst>
              <a:ext uri="{28A0092B-C50C-407E-A947-70E740481C1C}">
                <a14:useLocalDpi xmlns:a14="http://schemas.microsoft.com/office/drawing/2010/main" val="0"/>
              </a:ext>
            </a:extLst>
          </a:blip>
          <a:srcRect l="-17485" r="-17485"/>
          <a:stretch>
            <a:fillRect/>
          </a:stretch>
        </p:blipFill>
        <p:spPr/>
      </p:pic>
      <p:sp>
        <p:nvSpPr>
          <p:cNvPr id="4" name="Title 3"/>
          <p:cNvSpPr>
            <a:spLocks noGrp="1"/>
          </p:cNvSpPr>
          <p:nvPr>
            <p:ph type="title"/>
          </p:nvPr>
        </p:nvSpPr>
        <p:spPr>
          <a:xfrm>
            <a:off x="822960" y="365760"/>
            <a:ext cx="7965440" cy="548640"/>
          </a:xfrm>
        </p:spPr>
        <p:txBody>
          <a:bodyPr/>
          <a:lstStyle/>
          <a:p>
            <a:r>
              <a:rPr lang="en-US" dirty="0" smtClean="0"/>
              <a:t>Yet There’s always a joker in the Pack</a:t>
            </a:r>
            <a:endParaRPr lang="en-US" dirty="0"/>
          </a:p>
        </p:txBody>
      </p:sp>
    </p:spTree>
    <p:extLst>
      <p:ext uri="{BB962C8B-B14F-4D97-AF65-F5344CB8AC3E}">
        <p14:creationId xmlns:p14="http://schemas.microsoft.com/office/powerpoint/2010/main" val="918838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joker in the pack</a:t>
            </a:r>
            <a:endParaRPr lang="en-US" dirty="0"/>
          </a:p>
        </p:txBody>
      </p:sp>
      <p:pic>
        <p:nvPicPr>
          <p:cNvPr id="3" name="Picture 2" descr="Screen Shot 2016-08-19 at 6.38.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14400"/>
            <a:ext cx="8128000" cy="2679700"/>
          </a:xfrm>
          <a:prstGeom prst="rect">
            <a:avLst/>
          </a:prstGeom>
        </p:spPr>
      </p:pic>
      <p:pic>
        <p:nvPicPr>
          <p:cNvPr id="5" name="Picture 4" descr="Screen Shot 2016-08-22 at 1.0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887" y="3742267"/>
            <a:ext cx="3128296" cy="2810933"/>
          </a:xfrm>
          <a:prstGeom prst="rect">
            <a:avLst/>
          </a:prstGeom>
          <a:ln w="28575" cmpd="sng">
            <a:solidFill>
              <a:srgbClr val="FF6600"/>
            </a:solidFill>
          </a:ln>
        </p:spPr>
      </p:pic>
      <p:pic>
        <p:nvPicPr>
          <p:cNvPr id="6" name="Picture 5" descr="Screen Shot 2016-08-22 at 1.05.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352" y="3350392"/>
            <a:ext cx="2034116" cy="3202808"/>
          </a:xfrm>
          <a:prstGeom prst="rect">
            <a:avLst/>
          </a:prstGeom>
          <a:ln w="28575" cmpd="sng">
            <a:solidFill>
              <a:srgbClr val="FF6600"/>
            </a:solidFill>
          </a:ln>
        </p:spPr>
      </p:pic>
    </p:spTree>
    <p:extLst>
      <p:ext uri="{BB962C8B-B14F-4D97-AF65-F5344CB8AC3E}">
        <p14:creationId xmlns:p14="http://schemas.microsoft.com/office/powerpoint/2010/main" val="300922391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joker in the pack</a:t>
            </a:r>
            <a:endParaRPr lang="en-US" dirty="0"/>
          </a:p>
        </p:txBody>
      </p:sp>
      <p:pic>
        <p:nvPicPr>
          <p:cNvPr id="5" name="Picture 4" descr="Screen Shot 2016-08-22 at 1.05.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655" y="5106443"/>
            <a:ext cx="1796912" cy="1614617"/>
          </a:xfrm>
          <a:prstGeom prst="rect">
            <a:avLst/>
          </a:prstGeom>
          <a:ln w="28575" cmpd="sng">
            <a:solidFill>
              <a:srgbClr val="FF6600"/>
            </a:solidFill>
          </a:ln>
        </p:spPr>
      </p:pic>
      <p:pic>
        <p:nvPicPr>
          <p:cNvPr id="4" name="Picture 3" descr="Screen Shot 2016-08-22 at 1.03.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 y="1117600"/>
            <a:ext cx="7150100" cy="3492500"/>
          </a:xfrm>
          <a:prstGeom prst="rect">
            <a:avLst/>
          </a:prstGeom>
        </p:spPr>
      </p:pic>
      <p:pic>
        <p:nvPicPr>
          <p:cNvPr id="7" name="Picture 6" descr="Screen Shot 2016-08-22 at 1.03.3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647" y="4614333"/>
            <a:ext cx="5245100" cy="342900"/>
          </a:xfrm>
          <a:prstGeom prst="rect">
            <a:avLst/>
          </a:prstGeom>
        </p:spPr>
      </p:pic>
      <p:sp>
        <p:nvSpPr>
          <p:cNvPr id="8" name="TextBox 7"/>
          <p:cNvSpPr txBox="1"/>
          <p:nvPr/>
        </p:nvSpPr>
        <p:spPr>
          <a:xfrm>
            <a:off x="59146" y="6397616"/>
            <a:ext cx="7080509" cy="307777"/>
          </a:xfrm>
          <a:prstGeom prst="rect">
            <a:avLst/>
          </a:prstGeom>
          <a:noFill/>
        </p:spPr>
        <p:txBody>
          <a:bodyPr wrap="none" rtlCol="0">
            <a:spAutoFit/>
          </a:bodyPr>
          <a:lstStyle/>
          <a:p>
            <a:r>
              <a:rPr lang="en-US" sz="1400" dirty="0">
                <a:hlinkClick r:id="rId5"/>
              </a:rPr>
              <a:t>https://</a:t>
            </a:r>
            <a:r>
              <a:rPr lang="en-US" sz="1400" dirty="0" err="1">
                <a:hlinkClick r:id="rId5"/>
              </a:rPr>
              <a:t>www.theguardian.com</a:t>
            </a:r>
            <a:r>
              <a:rPr lang="en-US" sz="1400" dirty="0">
                <a:hlinkClick r:id="rId5"/>
              </a:rPr>
              <a:t>/books/2012/</a:t>
            </a:r>
            <a:r>
              <a:rPr lang="en-US" sz="1400" dirty="0" err="1">
                <a:hlinkClick r:id="rId5"/>
              </a:rPr>
              <a:t>sep</a:t>
            </a:r>
            <a:r>
              <a:rPr lang="en-US" sz="1400" dirty="0">
                <a:hlinkClick r:id="rId5"/>
              </a:rPr>
              <a:t>/07/weight-human-heart-</a:t>
            </a:r>
            <a:r>
              <a:rPr lang="en-US" sz="1400" dirty="0" err="1">
                <a:hlinkClick r:id="rId5"/>
              </a:rPr>
              <a:t>ryan</a:t>
            </a:r>
            <a:r>
              <a:rPr lang="en-US" sz="1400" dirty="0">
                <a:hlinkClick r:id="rId5"/>
              </a:rPr>
              <a:t>-</a:t>
            </a:r>
            <a:r>
              <a:rPr lang="en-US" sz="1400" dirty="0" err="1">
                <a:hlinkClick r:id="rId5"/>
              </a:rPr>
              <a:t>oneill</a:t>
            </a:r>
            <a:r>
              <a:rPr lang="en-US" sz="1400" dirty="0">
                <a:hlinkClick r:id="rId5"/>
              </a:rPr>
              <a:t>-review</a:t>
            </a:r>
            <a:endParaRPr lang="en-US" sz="1400" dirty="0"/>
          </a:p>
        </p:txBody>
      </p:sp>
    </p:spTree>
    <p:extLst>
      <p:ext uri="{BB962C8B-B14F-4D97-AF65-F5344CB8AC3E}">
        <p14:creationId xmlns:p14="http://schemas.microsoft.com/office/powerpoint/2010/main" val="29043276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idx="4294967295"/>
          </p:nvPr>
        </p:nvSpPr>
        <p:spPr>
          <a:xfrm rot="5400000">
            <a:off x="6671733" y="1524000"/>
            <a:ext cx="3539067" cy="931333"/>
          </a:xfrm>
        </p:spPr>
        <p:txBody>
          <a:bodyPr/>
          <a:lstStyle/>
          <a:p>
            <a:r>
              <a:rPr lang="en-US" dirty="0" smtClean="0"/>
              <a:t>Creative response</a:t>
            </a:r>
            <a:endParaRPr lang="en-US" dirty="0"/>
          </a:p>
        </p:txBody>
      </p:sp>
      <p:sp>
        <p:nvSpPr>
          <p:cNvPr id="3" name="Vertical Text Placeholder 2"/>
          <p:cNvSpPr>
            <a:spLocks noGrp="1"/>
          </p:cNvSpPr>
          <p:nvPr>
            <p:ph type="body" orient="vert" idx="4294967295"/>
          </p:nvPr>
        </p:nvSpPr>
        <p:spPr>
          <a:xfrm>
            <a:off x="355599" y="237066"/>
            <a:ext cx="7382933" cy="1998133"/>
          </a:xfrm>
        </p:spPr>
        <p:txBody>
          <a:bodyPr>
            <a:normAutofit lnSpcReduction="10000"/>
          </a:bodyPr>
          <a:lstStyle/>
          <a:p>
            <a:pPr>
              <a:lnSpc>
                <a:spcPct val="110000"/>
              </a:lnSpc>
            </a:pPr>
            <a:r>
              <a:rPr lang="en-AU" sz="2000" dirty="0"/>
              <a:t>Authors of </a:t>
            </a:r>
            <a:r>
              <a:rPr lang="en-AU" sz="2000" dirty="0" err="1"/>
              <a:t>metafiction</a:t>
            </a:r>
            <a:r>
              <a:rPr lang="en-AU" sz="2000" dirty="0"/>
              <a:t> often violate narrative levels by intruding to comment on the writing, involving themselves with fictional characters, directly addressing the reader, or employing other techniques that reveal the work's fictional state. Using the </a:t>
            </a:r>
            <a:r>
              <a:rPr lang="en-AU" sz="2000" dirty="0" smtClean="0"/>
              <a:t>Week </a:t>
            </a:r>
            <a:r>
              <a:rPr lang="en-AU" sz="2000" dirty="0"/>
              <a:t>5 readings as a guide to these techniques, write a piece of </a:t>
            </a:r>
            <a:r>
              <a:rPr lang="en-AU" sz="2000" dirty="0" err="1"/>
              <a:t>metafictional</a:t>
            </a:r>
            <a:r>
              <a:rPr lang="en-AU" sz="2000" dirty="0"/>
              <a:t> flash fiction. </a:t>
            </a:r>
          </a:p>
          <a:p>
            <a:endParaRPr lang="en-US" dirty="0"/>
          </a:p>
        </p:txBody>
      </p:sp>
      <p:sp>
        <p:nvSpPr>
          <p:cNvPr id="4" name="TextBox 3"/>
          <p:cNvSpPr txBox="1"/>
          <p:nvPr/>
        </p:nvSpPr>
        <p:spPr>
          <a:xfrm>
            <a:off x="355599" y="2466538"/>
            <a:ext cx="8110714" cy="3970318"/>
          </a:xfrm>
          <a:prstGeom prst="rect">
            <a:avLst/>
          </a:prstGeom>
          <a:noFill/>
        </p:spPr>
        <p:txBody>
          <a:bodyPr wrap="none" rtlCol="0">
            <a:spAutoFit/>
          </a:bodyPr>
          <a:lstStyle/>
          <a:p>
            <a:r>
              <a:rPr lang="en-US" u="sng" dirty="0" smtClean="0"/>
              <a:t>Suggested prompts</a:t>
            </a:r>
            <a:r>
              <a:rPr lang="en-US" dirty="0" smtClean="0"/>
              <a:t>: </a:t>
            </a:r>
          </a:p>
          <a:p>
            <a:endParaRPr lang="en-US" dirty="0" smtClean="0"/>
          </a:p>
          <a:p>
            <a:r>
              <a:rPr lang="en-US" dirty="0" smtClean="0"/>
              <a:t>1.) Consider how a character’s interaction with a text (including the text he/she</a:t>
            </a:r>
          </a:p>
          <a:p>
            <a:r>
              <a:rPr lang="en-US" dirty="0" smtClean="0"/>
              <a:t> is being ‘written into)’ might change or alter the narrative they are in. </a:t>
            </a:r>
          </a:p>
          <a:p>
            <a:endParaRPr lang="en-US" dirty="0"/>
          </a:p>
          <a:p>
            <a:r>
              <a:rPr lang="en-US" dirty="0" smtClean="0"/>
              <a:t>2.) Write a piece of flash fiction that attempts to imitate a particular literary</a:t>
            </a:r>
          </a:p>
          <a:p>
            <a:r>
              <a:rPr lang="en-US" dirty="0" smtClean="0"/>
              <a:t>or narrative style you are familiar with (</a:t>
            </a:r>
            <a:r>
              <a:rPr lang="en-US" dirty="0" err="1" smtClean="0"/>
              <a:t>eg</a:t>
            </a:r>
            <a:r>
              <a:rPr lang="en-US" dirty="0" smtClean="0"/>
              <a:t>. The Victorian novel, the hard-boiled </a:t>
            </a:r>
          </a:p>
          <a:p>
            <a:r>
              <a:rPr lang="en-US" dirty="0" smtClean="0"/>
              <a:t>detective novel (noir), while also openly acknowledging the narrative conventions </a:t>
            </a:r>
          </a:p>
          <a:p>
            <a:r>
              <a:rPr lang="en-US" dirty="0" smtClean="0"/>
              <a:t>you are using or playing with, as well as its limitations. How subtle is your parody </a:t>
            </a:r>
          </a:p>
          <a:p>
            <a:r>
              <a:rPr lang="en-US" dirty="0" smtClean="0"/>
              <a:t>or</a:t>
            </a:r>
            <a:r>
              <a:rPr lang="en-US" dirty="0"/>
              <a:t> </a:t>
            </a:r>
            <a:r>
              <a:rPr lang="en-US" dirty="0" smtClean="0"/>
              <a:t>pastiche? </a:t>
            </a:r>
          </a:p>
          <a:p>
            <a:endParaRPr lang="en-US" dirty="0"/>
          </a:p>
          <a:p>
            <a:r>
              <a:rPr lang="en-US" dirty="0" smtClean="0"/>
              <a:t>As the ‘author’ you could comment/show (overtly or subtly) your awareness of a </a:t>
            </a:r>
          </a:p>
          <a:p>
            <a:r>
              <a:rPr lang="en-US" dirty="0" smtClean="0"/>
              <a:t>common plot device, the use of a cliché or a stock character, or even the difficulty</a:t>
            </a:r>
          </a:p>
          <a:p>
            <a:r>
              <a:rPr lang="en-US" dirty="0" smtClean="0"/>
              <a:t>of being innovative or original in narrative.</a:t>
            </a:r>
            <a:endParaRPr lang="en-US" dirty="0"/>
          </a:p>
        </p:txBody>
      </p:sp>
    </p:spTree>
    <p:extLst>
      <p:ext uri="{BB962C8B-B14F-4D97-AF65-F5344CB8AC3E}">
        <p14:creationId xmlns:p14="http://schemas.microsoft.com/office/powerpoint/2010/main" val="27694089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idx="4294967295"/>
          </p:nvPr>
        </p:nvSpPr>
        <p:spPr>
          <a:xfrm rot="5400000">
            <a:off x="6671733" y="1524000"/>
            <a:ext cx="3539067" cy="931333"/>
          </a:xfrm>
        </p:spPr>
        <p:txBody>
          <a:bodyPr/>
          <a:lstStyle/>
          <a:p>
            <a:r>
              <a:rPr lang="en-US" dirty="0" smtClean="0"/>
              <a:t>Critical response</a:t>
            </a:r>
            <a:endParaRPr lang="en-US" dirty="0"/>
          </a:p>
        </p:txBody>
      </p:sp>
      <p:sp>
        <p:nvSpPr>
          <p:cNvPr id="3" name="Vertical Text Placeholder 2"/>
          <p:cNvSpPr>
            <a:spLocks noGrp="1"/>
          </p:cNvSpPr>
          <p:nvPr>
            <p:ph type="body" orient="vert" idx="4294967295"/>
          </p:nvPr>
        </p:nvSpPr>
        <p:spPr>
          <a:xfrm>
            <a:off x="355599" y="474133"/>
            <a:ext cx="7382933" cy="1388533"/>
          </a:xfrm>
        </p:spPr>
        <p:txBody>
          <a:bodyPr>
            <a:normAutofit/>
          </a:bodyPr>
          <a:lstStyle/>
          <a:p>
            <a:pPr lvl="0"/>
            <a:r>
              <a:rPr lang="en-AU" sz="2000" dirty="0"/>
              <a:t>Describe how </a:t>
            </a:r>
            <a:r>
              <a:rPr lang="en-AU" sz="2000" dirty="0" err="1"/>
              <a:t>metafiction</a:t>
            </a:r>
            <a:r>
              <a:rPr lang="en-AU" sz="2000" dirty="0"/>
              <a:t> is used in any </a:t>
            </a:r>
            <a:r>
              <a:rPr lang="en-AU" sz="2000" u="sng" dirty="0"/>
              <a:t>one</a:t>
            </a:r>
            <a:r>
              <a:rPr lang="en-AU" sz="2000" dirty="0"/>
              <a:t> of the readings from </a:t>
            </a:r>
            <a:r>
              <a:rPr lang="en-AU" sz="2000" dirty="0" smtClean="0"/>
              <a:t>Week </a:t>
            </a:r>
            <a:r>
              <a:rPr lang="en-AU" sz="2000" dirty="0"/>
              <a:t>5. What effect does the use of </a:t>
            </a:r>
            <a:r>
              <a:rPr lang="en-AU" sz="2000" dirty="0" err="1"/>
              <a:t>metafiction</a:t>
            </a:r>
            <a:r>
              <a:rPr lang="en-AU" sz="2000" dirty="0"/>
              <a:t> have on the narrative, and why might the author have chosen to use </a:t>
            </a:r>
            <a:r>
              <a:rPr lang="en-AU" sz="2000" dirty="0" err="1"/>
              <a:t>metafiction</a:t>
            </a:r>
            <a:r>
              <a:rPr lang="en-AU" sz="2000" dirty="0"/>
              <a:t> in this way?</a:t>
            </a:r>
          </a:p>
          <a:p>
            <a:endParaRPr lang="en-US" dirty="0"/>
          </a:p>
        </p:txBody>
      </p:sp>
      <p:sp>
        <p:nvSpPr>
          <p:cNvPr id="4" name="TextBox 3"/>
          <p:cNvSpPr txBox="1"/>
          <p:nvPr/>
        </p:nvSpPr>
        <p:spPr>
          <a:xfrm>
            <a:off x="626532" y="2061924"/>
            <a:ext cx="7349068" cy="2795637"/>
          </a:xfrm>
          <a:prstGeom prst="rect">
            <a:avLst/>
          </a:prstGeom>
          <a:noFill/>
        </p:spPr>
        <p:txBody>
          <a:bodyPr wrap="square" rtlCol="0">
            <a:spAutoFit/>
          </a:bodyPr>
          <a:lstStyle/>
          <a:p>
            <a:pPr>
              <a:lnSpc>
                <a:spcPct val="110000"/>
              </a:lnSpc>
            </a:pPr>
            <a:r>
              <a:rPr lang="en-US" sz="2000" dirty="0" smtClean="0"/>
              <a:t>Discuss the author’s use of one or more of these devices and the effect</a:t>
            </a:r>
          </a:p>
          <a:p>
            <a:pPr>
              <a:lnSpc>
                <a:spcPct val="110000"/>
              </a:lnSpc>
            </a:pPr>
            <a:r>
              <a:rPr lang="en-US" sz="2000" dirty="0" smtClean="0"/>
              <a:t>that/those devices:</a:t>
            </a:r>
          </a:p>
          <a:p>
            <a:pPr marL="285750" indent="-285750">
              <a:lnSpc>
                <a:spcPct val="110000"/>
              </a:lnSpc>
              <a:buFont typeface="Arial"/>
              <a:buChar char="•"/>
            </a:pPr>
            <a:r>
              <a:rPr lang="en-US" sz="2000" dirty="0" smtClean="0"/>
              <a:t>Self-reflexivity: </a:t>
            </a:r>
            <a:r>
              <a:rPr lang="en-US" sz="2000" dirty="0"/>
              <a:t>a</a:t>
            </a:r>
            <a:r>
              <a:rPr lang="en-US" sz="2000" dirty="0" smtClean="0"/>
              <a:t>ddressing the reader directly as the author (breaking the fourth wall) in the narration</a:t>
            </a:r>
          </a:p>
          <a:p>
            <a:pPr marL="285750" indent="-285750">
              <a:lnSpc>
                <a:spcPct val="110000"/>
              </a:lnSpc>
              <a:buFont typeface="Arial"/>
              <a:buChar char="•"/>
            </a:pPr>
            <a:r>
              <a:rPr lang="en-US" sz="2000" dirty="0" smtClean="0"/>
              <a:t>Other devices – </a:t>
            </a:r>
            <a:r>
              <a:rPr lang="en-US" sz="2000" dirty="0" err="1" smtClean="0"/>
              <a:t>eg</a:t>
            </a:r>
            <a:r>
              <a:rPr lang="en-US" sz="2000" dirty="0" smtClean="0"/>
              <a:t>. footnotes, graphs, typography</a:t>
            </a:r>
          </a:p>
          <a:p>
            <a:pPr marL="285750" indent="-285750">
              <a:lnSpc>
                <a:spcPct val="110000"/>
              </a:lnSpc>
              <a:buFont typeface="Arial"/>
              <a:buChar char="•"/>
            </a:pPr>
            <a:r>
              <a:rPr lang="en-US" sz="2000" dirty="0" err="1" smtClean="0"/>
              <a:t>Intertextuality</a:t>
            </a:r>
            <a:r>
              <a:rPr lang="en-US" sz="2000" dirty="0" smtClean="0"/>
              <a:t>: referring/including other texts (real or fictional)</a:t>
            </a:r>
          </a:p>
          <a:p>
            <a:pPr marL="285750" indent="-285750">
              <a:lnSpc>
                <a:spcPct val="110000"/>
              </a:lnSpc>
              <a:buFont typeface="Arial"/>
              <a:buChar char="•"/>
            </a:pPr>
            <a:r>
              <a:rPr lang="en-US" sz="2000" dirty="0" smtClean="0"/>
              <a:t>Parody and pastiche</a:t>
            </a:r>
          </a:p>
        </p:txBody>
      </p:sp>
      <p:sp>
        <p:nvSpPr>
          <p:cNvPr id="5" name="Rectangle 4"/>
          <p:cNvSpPr/>
          <p:nvPr/>
        </p:nvSpPr>
        <p:spPr>
          <a:xfrm>
            <a:off x="355599" y="5151256"/>
            <a:ext cx="8212668" cy="1508105"/>
          </a:xfrm>
          <a:prstGeom prst="rect">
            <a:avLst/>
          </a:prstGeom>
        </p:spPr>
        <p:txBody>
          <a:bodyPr wrap="square">
            <a:spAutoFit/>
          </a:bodyPr>
          <a:lstStyle/>
          <a:p>
            <a:r>
              <a:rPr lang="en-US" sz="2000" dirty="0"/>
              <a:t>Suggested questions/quotes for structuring your response:</a:t>
            </a:r>
          </a:p>
          <a:p>
            <a:endParaRPr lang="en-US" dirty="0"/>
          </a:p>
          <a:p>
            <a:r>
              <a:rPr lang="en-US" dirty="0"/>
              <a:t>‘Metafiction ... functions as a challenge to the assumptions behind literary</a:t>
            </a:r>
          </a:p>
          <a:p>
            <a:r>
              <a:rPr lang="en-US" dirty="0"/>
              <a:t>realism and ‘lays bare’ its own processes of construction to remind us that</a:t>
            </a:r>
          </a:p>
          <a:p>
            <a:r>
              <a:rPr lang="en-US" dirty="0"/>
              <a:t>reality is similarly constructed or mediated.’ (</a:t>
            </a:r>
            <a:r>
              <a:rPr lang="en-US" dirty="0" err="1"/>
              <a:t>Nicol</a:t>
            </a:r>
            <a:r>
              <a:rPr lang="en-US" dirty="0"/>
              <a:t> 2009: 99)</a:t>
            </a:r>
          </a:p>
        </p:txBody>
      </p:sp>
    </p:spTree>
    <p:extLst>
      <p:ext uri="{BB962C8B-B14F-4D97-AF65-F5344CB8AC3E}">
        <p14:creationId xmlns:p14="http://schemas.microsoft.com/office/powerpoint/2010/main" val="2792802743"/>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5885</TotalTime>
  <Words>931</Words>
  <Application>Microsoft Macintosh PowerPoint</Application>
  <PresentationFormat>On-screen Show (4:3)</PresentationFormat>
  <Paragraphs>130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Angles</vt:lpstr>
      <vt:lpstr>CMN260  Novel Ideas</vt:lpstr>
      <vt:lpstr>To Meta or Better Not?</vt:lpstr>
      <vt:lpstr>Good advice or stifling my creative vibe?</vt:lpstr>
      <vt:lpstr>Good advice or stifling my creative vibe?</vt:lpstr>
      <vt:lpstr>Yet There’s always a joker in the Pack</vt:lpstr>
      <vt:lpstr>The joker in the pack</vt:lpstr>
      <vt:lpstr>The joker in the pack</vt:lpstr>
      <vt:lpstr>Creative response</vt:lpstr>
      <vt:lpstr>Critical response</vt:lpstr>
      <vt:lpstr>Critical response</vt:lpstr>
      <vt:lpstr>A Good Critical Response...</vt:lpstr>
      <vt:lpstr>A Good Critical Response...</vt:lpstr>
      <vt:lpstr>An Excellent Critical Response</vt:lpstr>
      <vt:lpstr>An Excellent Critical Response</vt:lpstr>
      <vt:lpstr>Critical Responses: Referencing &amp; Formatting</vt:lpstr>
      <vt:lpstr>David Eggers’s  A Heartbreaking work of staggering genius</vt:lpstr>
    </vt:vector>
  </TitlesOfParts>
  <Company>Blakkopykat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CMN260  Novel Ideas</dc:title>
  <dc:creator>Melanie Myers</dc:creator>
  <cp:lastModifiedBy>Melanie Myers</cp:lastModifiedBy>
  <cp:revision>34</cp:revision>
  <dcterms:created xsi:type="dcterms:W3CDTF">2016-08-17T00:01:52Z</dcterms:created>
  <dcterms:modified xsi:type="dcterms:W3CDTF">2016-08-23T06:47:28Z</dcterms:modified>
</cp:coreProperties>
</file>